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1394" r:id="rId2"/>
    <p:sldId id="1395" r:id="rId3"/>
    <p:sldId id="1382" r:id="rId4"/>
    <p:sldId id="1388" r:id="rId5"/>
    <p:sldId id="1391" r:id="rId6"/>
    <p:sldId id="1396" r:id="rId7"/>
    <p:sldId id="1398" r:id="rId8"/>
  </p:sldIdLst>
  <p:sldSz cx="10693400" cy="756126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90" d="100"/>
          <a:sy n="90" d="100"/>
        </p:scale>
        <p:origin x="-462" y="-108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B0D28-B0D9-4048-A25E-C4CA7E4448B5}" type="datetimeFigureOut">
              <a:rPr lang="ko-KR" altLang="en-US" smtClean="0"/>
              <a:t>2024-02-21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2D8ED-27D8-4E17-B3C4-B75F8C3BF7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8325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슬라이드 이미지 개체 틀 1">
            <a:extLst>
              <a:ext uri="{FF2B5EF4-FFF2-40B4-BE49-F238E27FC236}">
                <a16:creationId xmlns:a16="http://schemas.microsoft.com/office/drawing/2014/main" xmlns="" id="{2FDB6325-3D24-4791-BBE7-00E7ACAAD9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xmlns="" id="{FE117A19-F90E-490A-897B-C1D407147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0191">
              <a:defRPr/>
            </a:pPr>
            <a:r>
              <a:rPr lang="ko-KR" altLang="en-US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안녕하십니까</a:t>
            </a:r>
            <a:r>
              <a:rPr lang="en-US" altLang="ko-KR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? </a:t>
            </a:r>
            <a:r>
              <a:rPr lang="ko-KR" altLang="en-US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공법설명을 시작하도록 하겠습니다</a:t>
            </a:r>
            <a:r>
              <a:rPr lang="en-US" altLang="ko-KR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바탕" panose="02030600000101010101" pitchFamily="18" charset="-127"/>
            </a:endParaRPr>
          </a:p>
          <a:p>
            <a:pPr>
              <a:defRPr/>
            </a:pPr>
            <a:endParaRPr lang="ko-KR" altLang="en-US" dirty="0"/>
          </a:p>
        </p:txBody>
      </p:sp>
      <p:sp>
        <p:nvSpPr>
          <p:cNvPr id="6148" name="슬라이드 번호 개체 틀 3">
            <a:extLst>
              <a:ext uri="{FF2B5EF4-FFF2-40B4-BE49-F238E27FC236}">
                <a16:creationId xmlns:a16="http://schemas.microsoft.com/office/drawing/2014/main" xmlns="" id="{364FA64A-4A5D-45E1-8A9B-1D287EB901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marL="736600" indent="-28257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marL="1133475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marL="1587500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marL="2041525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4987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9559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4131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8703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fld id="{02832677-9894-4CCC-BB90-49604FDD675F}" type="slidenum">
              <a:rPr lang="ko-KR" altLang="en-US" sz="1300" b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/>
              <a:t>1</a:t>
            </a:fld>
            <a:endParaRPr lang="ko-KR" altLang="en-US" sz="1300" b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>
            <a:extLst>
              <a:ext uri="{FF2B5EF4-FFF2-40B4-BE49-F238E27FC236}">
                <a16:creationId xmlns:a16="http://schemas.microsoft.com/office/drawing/2014/main" xmlns="" id="{F18FE02B-5712-400A-A989-94E5ED8FA2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xmlns="" id="{2C67E4ED-F9E1-4C36-A75F-7ADB54593E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0191">
              <a:defRPr/>
            </a:pPr>
            <a:r>
              <a:rPr lang="ko-KR" altLang="en-US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발표순서는 공법개요</a:t>
            </a:r>
            <a:r>
              <a:rPr lang="en-US" altLang="ko-KR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/ </a:t>
            </a:r>
            <a:r>
              <a:rPr lang="ko-KR" altLang="en-US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공법특징</a:t>
            </a:r>
            <a:r>
              <a:rPr lang="en-US" altLang="ko-KR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/ </a:t>
            </a:r>
            <a:r>
              <a:rPr lang="ko-KR" altLang="en-US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공법활용 입니다</a:t>
            </a:r>
            <a:r>
              <a:rPr lang="en-US" altLang="ko-KR" sz="1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바탕" panose="02030600000101010101" pitchFamily="18" charset="-127"/>
            </a:endParaRPr>
          </a:p>
          <a:p>
            <a:pPr>
              <a:defRPr/>
            </a:pPr>
            <a:endParaRPr lang="ko-KR" altLang="en-US" dirty="0"/>
          </a:p>
        </p:txBody>
      </p:sp>
      <p:sp>
        <p:nvSpPr>
          <p:cNvPr id="8196" name="슬라이드 번호 개체 틀 3">
            <a:extLst>
              <a:ext uri="{FF2B5EF4-FFF2-40B4-BE49-F238E27FC236}">
                <a16:creationId xmlns:a16="http://schemas.microsoft.com/office/drawing/2014/main" xmlns="" id="{3CD63074-B744-4FC2-94D5-1399BFDBF3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marL="736600" indent="-28257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marL="1133475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marL="1587500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marL="2041525" indent="-2254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4987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9559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4131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870325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fld id="{6E3EF4E3-CE65-4125-8ED8-CB064110B815}" type="slidenum">
              <a:rPr lang="ko-KR" altLang="en-US" sz="1300" b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/>
              <a:t>2</a:t>
            </a:fld>
            <a:endParaRPr lang="ko-KR" altLang="en-US" sz="1300" b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4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02D664C-DBF7-4C7E-86B9-046B7BF0F8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988" y="7008814"/>
            <a:ext cx="2495550" cy="401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EB1A638F-673E-44E8-8D00-3ADA8DC1D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2839" y="7008814"/>
            <a:ext cx="3387725" cy="401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D968D2EB-1DDE-4362-947C-AE682ACF2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62864" y="7008814"/>
            <a:ext cx="2495550" cy="401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275ED86-F487-4CD4-9E7E-51EC5DB8B72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1164291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xmlns="" id="{84673235-E2DB-40C9-9727-AD1FD21902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988" y="7008814"/>
            <a:ext cx="2495550" cy="401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E648D7E-491A-4E29-AEF7-6C853FC1E0CF}" type="datetimeFigureOut">
              <a:rPr lang="ko-KR" altLang="en-US"/>
              <a:pPr/>
              <a:t>2024-02-21</a:t>
            </a:fld>
            <a:endParaRPr lang="ko-KR" altLang="en-US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xmlns="" id="{640ED81B-FC37-4EF3-BF18-B707ABA61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2839" y="7008814"/>
            <a:ext cx="3387725" cy="401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xmlns="" id="{7A5C957C-5C0D-4E90-B1BA-922B044FF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62864" y="7008814"/>
            <a:ext cx="2495550" cy="401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5ED871C-7956-497F-95DA-48D737F87FE9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559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33000">
              <a:schemeClr val="accent1">
                <a:lumMod val="5000"/>
                <a:lumOff val="95000"/>
              </a:schemeClr>
            </a:gs>
            <a:gs pos="0">
              <a:srgbClr val="0000FF">
                <a:lumMod val="50000"/>
                <a:lumOff val="50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136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1041366" rtl="0" eaLnBrk="0" fontAlgn="base" latinLnBrk="1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+mj-ea"/>
          <a:cs typeface="맑은 고딕" panose="020B0503020000020004" pitchFamily="50" charset="-127"/>
        </a:defRPr>
      </a:lvl1pPr>
      <a:lvl2pPr algn="ctr" defTabSz="1041366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 panose="020B0503020000020004" pitchFamily="50" charset="-127"/>
        </a:defRPr>
      </a:lvl2pPr>
      <a:lvl3pPr algn="ctr" defTabSz="1041366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 panose="020B0503020000020004" pitchFamily="50" charset="-127"/>
        </a:defRPr>
      </a:lvl3pPr>
      <a:lvl4pPr algn="ctr" defTabSz="1041366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 panose="020B0503020000020004" pitchFamily="50" charset="-127"/>
        </a:defRPr>
      </a:lvl4pPr>
      <a:lvl5pPr algn="ctr" defTabSz="1041366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 panose="020B0503020000020004" pitchFamily="50" charset="-127"/>
        </a:defRPr>
      </a:lvl5pPr>
      <a:lvl6pPr marL="457185" algn="ctr" defTabSz="1041366" rtl="0" fontAlgn="base" latinLnBrk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371" algn="ctr" defTabSz="1041366" rtl="0" fontAlgn="base" latinLnBrk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555" algn="ctr" defTabSz="1041366" rtl="0" fontAlgn="base" latinLnBrk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741" algn="ctr" defTabSz="1041366" rtl="0" fontAlgn="base" latinLnBrk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90512" indent="-390512" algn="l" defTabSz="1041366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맑은 고딕" panose="020B0503020000020004" pitchFamily="50" charset="-127"/>
        </a:defRPr>
      </a:lvl1pPr>
      <a:lvl2pPr marL="846110" indent="-325427" algn="l" defTabSz="1041366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199" kern="1200">
          <a:solidFill>
            <a:schemeClr val="tx1"/>
          </a:solidFill>
          <a:latin typeface="+mn-lt"/>
          <a:ea typeface="+mn-ea"/>
          <a:cs typeface="맑은 고딕" panose="020B0503020000020004" pitchFamily="50" charset="-127"/>
        </a:defRPr>
      </a:lvl2pPr>
      <a:lvl3pPr marL="1303296" indent="-260341" algn="l" defTabSz="1041366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맑은 고딕" panose="020B0503020000020004" pitchFamily="50" charset="-127"/>
        </a:defRPr>
      </a:lvl3pPr>
      <a:lvl4pPr marL="1823978" indent="-260341" algn="l" defTabSz="1041366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맑은 고딕" panose="020B0503020000020004" pitchFamily="50" charset="-127"/>
        </a:defRPr>
      </a:lvl4pPr>
      <a:lvl5pPr marL="2344661" indent="-260341" algn="l" defTabSz="1041366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맑은 고딕" panose="020B0503020000020004" pitchFamily="50" charset="-127"/>
        </a:defRPr>
      </a:lvl5pPr>
      <a:lvl6pPr marL="2867299" indent="-260664" algn="l" defTabSz="1042654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8625" indent="-260664" algn="l" defTabSz="1042654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9953" indent="-260664" algn="l" defTabSz="1042654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1280" indent="-260664" algn="l" defTabSz="1042654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27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654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981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308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634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7962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289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615" algn="l" defTabSz="1042654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">
            <a:extLst>
              <a:ext uri="{FF2B5EF4-FFF2-40B4-BE49-F238E27FC236}">
                <a16:creationId xmlns:a16="http://schemas.microsoft.com/office/drawing/2014/main" xmlns="" id="{72A6109A-888C-4FF5-A6DF-55BF3A48E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5578" y="4516273"/>
            <a:ext cx="6932306" cy="5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0" tIns="48850" rIns="97700" bIns="48850">
            <a:spAutoFit/>
          </a:bodyPr>
          <a:lstStyle/>
          <a:p>
            <a:pPr algn="ctr">
              <a:defRPr/>
            </a:pPr>
            <a:r>
              <a:rPr lang="ko-KR" altLang="en-US" sz="2700" dirty="0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 </a:t>
            </a:r>
            <a:r>
              <a:rPr lang="en-US" altLang="ko-KR" sz="2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2024. 00.</a:t>
            </a:r>
            <a:endParaRPr lang="en-US" altLang="ko-KR" sz="22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xmlns="" id="{D2E6C843-70F0-49E8-ACA7-8E8642CF3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5578" y="6196531"/>
            <a:ext cx="6932306" cy="5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0" tIns="48850" rIns="97700" bIns="48850">
            <a:spAutoFit/>
          </a:bodyPr>
          <a:lstStyle/>
          <a:p>
            <a:pPr algn="ctr">
              <a:defRPr/>
            </a:pPr>
            <a:r>
              <a:rPr lang="ko-KR" altLang="en-US" sz="2700" dirty="0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 </a:t>
            </a:r>
            <a:r>
              <a:rPr lang="ko-KR" altLang="en-US" sz="2700" dirty="0" err="1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업체명</a:t>
            </a:r>
            <a:r>
              <a:rPr lang="en-US" altLang="ko-KR" sz="2700" dirty="0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700" dirty="0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원본에만</a:t>
            </a:r>
            <a:r>
              <a:rPr lang="en-US" altLang="ko-KR" sz="2700" dirty="0">
                <a:ln w="1016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22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xmlns="" id="{DA2A0579-1119-4A0C-B1E1-9868B04C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745" y="1793797"/>
            <a:ext cx="8913972" cy="1800200"/>
          </a:xfrm>
        </p:spPr>
        <p:txBody>
          <a:bodyPr/>
          <a:lstStyle/>
          <a:p>
            <a:r>
              <a:rPr lang="en-US" altLang="ko-KR" sz="4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『</a:t>
            </a:r>
            <a:r>
              <a:rPr lang="ko-KR" altLang="en-US" sz="4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도로개설사업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』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/>
            </a:r>
            <a:b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신기술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특허공법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기술제안서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/>
            </a:r>
            <a:b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/>
            </a:r>
            <a:b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0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공법명</a:t>
            </a:r>
            <a:r>
              <a:rPr lang="en-US" altLang="ko-KR" sz="30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3000" dirty="0">
                <a:latin typeface="HY견고딕" panose="02030600000101010101" pitchFamily="18" charset="-127"/>
                <a:ea typeface="HY견고딕" panose="02030600000101010101" pitchFamily="18" charset="-127"/>
              </a:rPr>
              <a:t/>
            </a:r>
            <a:br>
              <a:rPr lang="ko-KR" altLang="en-US" sz="30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endParaRPr lang="ko-KR" altLang="en-US" sz="3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44708320" descr="EMB00001464136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3"/>
          <a:stretch>
            <a:fillRect/>
          </a:stretch>
        </p:blipFill>
        <p:spPr bwMode="auto">
          <a:xfrm>
            <a:off x="467833" y="390185"/>
            <a:ext cx="798513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xmlns="" id="{45AD3BAF-2830-4AA4-9BF9-D894214D0FF8}"/>
              </a:ext>
            </a:extLst>
          </p:cNvPr>
          <p:cNvCxnSpPr/>
          <p:nvPr/>
        </p:nvCxnSpPr>
        <p:spPr>
          <a:xfrm>
            <a:off x="8301038" y="4719638"/>
            <a:ext cx="62071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3">
            <a:extLst>
              <a:ext uri="{FF2B5EF4-FFF2-40B4-BE49-F238E27FC236}">
                <a16:creationId xmlns:a16="http://schemas.microsoft.com/office/drawing/2014/main" xmlns="" id="{4D97D3F4-C1CE-46E8-8AC4-301670A55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6538" y="4518025"/>
            <a:ext cx="465137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39200" bIns="0">
            <a:spAutoFit/>
          </a:bodyPr>
          <a:lstStyle>
            <a:lvl1pPr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1pPr>
            <a:lvl2pPr marL="742950" indent="-28575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2pPr>
            <a:lvl3pPr marL="11430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3pPr>
            <a:lvl4pPr marL="16002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4pPr>
            <a:lvl5pPr marL="20574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01</a:t>
            </a: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xmlns="" id="{968FE60E-FF54-4EC9-AC18-DC4604271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4950" y="5476875"/>
            <a:ext cx="466725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39200" bIns="0">
            <a:spAutoFit/>
          </a:bodyPr>
          <a:lstStyle>
            <a:lvl1pPr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1pPr>
            <a:lvl2pPr marL="742950" indent="-28575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2pPr>
            <a:lvl3pPr marL="11430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3pPr>
            <a:lvl4pPr marL="16002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4pPr>
            <a:lvl5pPr marL="2057400" indent="-228600" defTabSz="609600" eaLnBrk="0" hangingPunct="0"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가는각진제목체" pitchFamily="18" charset="-127"/>
                <a:ea typeface="굴림" pitchFamily="50" charset="-127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ko-KR" sz="2000" dirty="0"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02</a:t>
            </a:r>
            <a:endParaRPr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각헤드라인M" panose="02030600000101010101" pitchFamily="18" charset="-127"/>
              <a:ea typeface="HY각헤드라인M" panose="02030600000101010101" pitchFamily="18" charset="-127"/>
              <a:cs typeface="+mn-cs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9F53CB10-1D18-4D1F-B62E-1B58F49F363E}"/>
              </a:ext>
            </a:extLst>
          </p:cNvPr>
          <p:cNvSpPr/>
          <p:nvPr/>
        </p:nvSpPr>
        <p:spPr>
          <a:xfrm>
            <a:off x="6589713" y="4395788"/>
            <a:ext cx="2254250" cy="509587"/>
          </a:xfrm>
          <a:prstGeom prst="rect">
            <a:avLst/>
          </a:prstGeom>
        </p:spPr>
        <p:txBody>
          <a:bodyPr lIns="99569" tIns="49785" rIns="99569" bIns="49785">
            <a:spAutoFit/>
          </a:bodyPr>
          <a:lstStyle/>
          <a:p>
            <a:pPr>
              <a:defRPr/>
            </a:pPr>
            <a:r>
              <a:rPr lang="ko-KR" altLang="en-US" sz="2600" dirty="0"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공법 개요</a:t>
            </a: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xmlns="" id="{E512C924-23C0-45A1-88A2-A54245E67F5D}"/>
              </a:ext>
            </a:extLst>
          </p:cNvPr>
          <p:cNvCxnSpPr/>
          <p:nvPr/>
        </p:nvCxnSpPr>
        <p:spPr>
          <a:xfrm flipV="1">
            <a:off x="8301038" y="5672138"/>
            <a:ext cx="620712" cy="1428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0930C4D1-FC6A-45B4-91FA-802CA347A1FA}"/>
              </a:ext>
            </a:extLst>
          </p:cNvPr>
          <p:cNvSpPr/>
          <p:nvPr/>
        </p:nvSpPr>
        <p:spPr>
          <a:xfrm>
            <a:off x="6589713" y="5368925"/>
            <a:ext cx="2254250" cy="508000"/>
          </a:xfrm>
          <a:prstGeom prst="rect">
            <a:avLst/>
          </a:prstGeom>
        </p:spPr>
        <p:txBody>
          <a:bodyPr lIns="99569" tIns="49785" rIns="99569" bIns="49785">
            <a:spAutoFit/>
          </a:bodyPr>
          <a:lstStyle/>
          <a:p>
            <a:pPr>
              <a:defRPr/>
            </a:pPr>
            <a:r>
              <a:rPr lang="ko-KR" altLang="en-US" sz="2600" dirty="0"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공법 특징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9F2AF101-898B-485D-88C1-0C0BAE3C431C}"/>
              </a:ext>
            </a:extLst>
          </p:cNvPr>
          <p:cNvSpPr/>
          <p:nvPr/>
        </p:nvSpPr>
        <p:spPr>
          <a:xfrm>
            <a:off x="4879975" y="5143500"/>
            <a:ext cx="2254250" cy="781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4400" dirty="0"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02</a:t>
            </a:r>
            <a:endParaRPr lang="ko-KR" altLang="en-US" sz="4400" dirty="0">
              <a:latin typeface="HY각헤드라인M" panose="02030600000101010101" pitchFamily="18" charset="-127"/>
              <a:ea typeface="HY각헤드라인M" panose="02030600000101010101" pitchFamily="18" charset="-127"/>
              <a:cs typeface="+mn-cs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93600CA5-47B2-493B-A81A-BB324E6416FF}"/>
              </a:ext>
            </a:extLst>
          </p:cNvPr>
          <p:cNvSpPr/>
          <p:nvPr/>
        </p:nvSpPr>
        <p:spPr>
          <a:xfrm>
            <a:off x="4879975" y="4191000"/>
            <a:ext cx="933450" cy="781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4400" dirty="0">
                <a:latin typeface="HY각헤드라인M" panose="02030600000101010101" pitchFamily="18" charset="-127"/>
                <a:ea typeface="HY각헤드라인M" panose="02030600000101010101" pitchFamily="18" charset="-127"/>
                <a:cs typeface="+mn-cs"/>
              </a:rPr>
              <a:t>01</a:t>
            </a:r>
            <a:endParaRPr lang="ko-KR" altLang="en-US" sz="4400" dirty="0">
              <a:latin typeface="HY각헤드라인M" panose="02030600000101010101" pitchFamily="18" charset="-127"/>
              <a:ea typeface="HY각헤드라인M" panose="02030600000101010101" pitchFamily="18" charset="-127"/>
              <a:cs typeface="+mn-cs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DD1B346F-CC75-42F7-8280-07F0622E48C7}"/>
              </a:ext>
            </a:extLst>
          </p:cNvPr>
          <p:cNvSpPr/>
          <p:nvPr/>
        </p:nvSpPr>
        <p:spPr>
          <a:xfrm>
            <a:off x="0" y="3779838"/>
            <a:ext cx="10693400" cy="398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/>
            <a:endParaRPr lang="ko-KR" altLang="en-US" dirty="0">
              <a:solidFill>
                <a:schemeClr val="tx1"/>
              </a:solidFill>
              <a:highlight>
                <a:srgbClr val="FFFF00"/>
              </a:highlight>
              <a:ea typeface="굴림" panose="020B0600000101010101" pitchFamily="50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2" descr="아이콘-4">
            <a:extLst>
              <a:ext uri="{FF2B5EF4-FFF2-40B4-BE49-F238E27FC236}">
                <a16:creationId xmlns:a16="http://schemas.microsoft.com/office/drawing/2014/main" xmlns="" id="{57445C3C-E46A-48CE-AE5F-88BE03E49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631825"/>
            <a:ext cx="27781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3">
            <a:extLst>
              <a:ext uri="{FF2B5EF4-FFF2-40B4-BE49-F238E27FC236}">
                <a16:creationId xmlns:a16="http://schemas.microsoft.com/office/drawing/2014/main" xmlns="" id="{138C0CCE-E293-4FA1-A500-C80F84FCF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684213"/>
            <a:ext cx="29368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45704" rIns="0" bIns="45704" anchor="ctr"/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1. 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공법개요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(2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페이지 이내 </a:t>
            </a:r>
          </a:p>
        </p:txBody>
      </p:sp>
      <p:sp>
        <p:nvSpPr>
          <p:cNvPr id="11" name="Text Box 41">
            <a:extLst>
              <a:ext uri="{FF2B5EF4-FFF2-40B4-BE49-F238E27FC236}">
                <a16:creationId xmlns:a16="http://schemas.microsoft.com/office/drawing/2014/main" xmlns="" id="{F5086775-B8FA-490C-982D-17507B817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33350"/>
            <a:ext cx="45116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>
            <a:lvl1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2844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7416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1988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6560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b="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1. </a:t>
            </a:r>
            <a:r>
              <a:rPr lang="ko-KR" altLang="en-US" sz="2400" b="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공법개요</a:t>
            </a:r>
          </a:p>
        </p:txBody>
      </p:sp>
      <p:grpSp>
        <p:nvGrpSpPr>
          <p:cNvPr id="9221" name="Group 2">
            <a:extLst>
              <a:ext uri="{FF2B5EF4-FFF2-40B4-BE49-F238E27FC236}">
                <a16:creationId xmlns:a16="http://schemas.microsoft.com/office/drawing/2014/main" xmlns="" id="{87912768-EB95-471D-9792-1F787B14B4BA}"/>
              </a:ext>
            </a:extLst>
          </p:cNvPr>
          <p:cNvGrpSpPr>
            <a:grpSpLocks/>
          </p:cNvGrpSpPr>
          <p:nvPr/>
        </p:nvGrpSpPr>
        <p:grpSpPr bwMode="auto">
          <a:xfrm>
            <a:off x="10098088" y="7265988"/>
            <a:ext cx="396875" cy="252412"/>
            <a:chOff x="6361" y="4581"/>
            <a:chExt cx="250" cy="159"/>
          </a:xfrm>
        </p:grpSpPr>
        <p:sp>
          <p:nvSpPr>
            <p:cNvPr id="9270" name="Oval 3">
              <a:extLst>
                <a:ext uri="{FF2B5EF4-FFF2-40B4-BE49-F238E27FC236}">
                  <a16:creationId xmlns:a16="http://schemas.microsoft.com/office/drawing/2014/main" xmlns="" id="{6AC753F5-A512-4133-97A9-B06EB0AF1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1" y="4581"/>
              <a:ext cx="250" cy="159"/>
            </a:xfrm>
            <a:prstGeom prst="ellipse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endParaRPr lang="ko-KR" altLang="en-US">
                <a:ea typeface="굴림" panose="020B0600000101010101" pitchFamily="50" charset="-127"/>
              </a:endParaRPr>
            </a:p>
          </p:txBody>
        </p:sp>
        <p:sp>
          <p:nvSpPr>
            <p:cNvPr id="9271" name="AutoShape 4">
              <a:extLst>
                <a:ext uri="{FF2B5EF4-FFF2-40B4-BE49-F238E27FC236}">
                  <a16:creationId xmlns:a16="http://schemas.microsoft.com/office/drawing/2014/main" xmlns="" id="{C283C2F0-C59A-4E52-A8CC-86E17C753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2" y="4581"/>
              <a:ext cx="249" cy="159"/>
            </a:xfrm>
            <a:prstGeom prst="flowChartAlternateProcess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344" tIns="45672" rIns="91344" bIns="45672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lnSpc>
                  <a:spcPct val="85000"/>
                </a:lnSpc>
              </a:pPr>
              <a:r>
                <a:rPr lang="en-US" altLang="ko-KR" sz="1400" b="0">
                  <a:solidFill>
                    <a:srgbClr val="407178"/>
                  </a:solidFill>
                  <a:ea typeface="굴림" panose="020B0600000101010101" pitchFamily="50" charset="-127"/>
                </a:rPr>
                <a:t>1</a:t>
              </a:r>
            </a:p>
          </p:txBody>
        </p:sp>
      </p:grpSp>
      <p:sp>
        <p:nvSpPr>
          <p:cNvPr id="22567" name="Rectangle 39">
            <a:extLst>
              <a:ext uri="{FF2B5EF4-FFF2-40B4-BE49-F238E27FC236}">
                <a16:creationId xmlns:a16="http://schemas.microsoft.com/office/drawing/2014/main" xmlns="" id="{9DAEAD2D-B9BB-4C4B-99C6-51DF9545C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  <p:sp>
        <p:nvSpPr>
          <p:cNvPr id="22569" name="Rectangle 41">
            <a:extLst>
              <a:ext uri="{FF2B5EF4-FFF2-40B4-BE49-F238E27FC236}">
                <a16:creationId xmlns:a16="http://schemas.microsoft.com/office/drawing/2014/main" xmlns="" id="{2C7C037E-E9CE-49D2-9EA9-77504F53A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xmlns="" id="{BFF1BC1F-4203-4FE1-A106-51D79DA621A0}"/>
              </a:ext>
            </a:extLst>
          </p:cNvPr>
          <p:cNvGraphicFramePr>
            <a:graphicFrameLocks noGrp="1"/>
          </p:cNvGraphicFramePr>
          <p:nvPr/>
        </p:nvGraphicFramePr>
        <p:xfrm>
          <a:off x="560388" y="2565400"/>
          <a:ext cx="9429750" cy="2716213"/>
        </p:xfrm>
        <a:graphic>
          <a:graphicData uri="http://schemas.openxmlformats.org/drawingml/2006/table">
            <a:tbl>
              <a:tblPr/>
              <a:tblGrid>
                <a:gridCol w="4714875">
                  <a:extLst>
                    <a:ext uri="{9D8B030D-6E8A-4147-A177-3AD203B41FA5}">
                      <a16:colId xmlns:a16="http://schemas.microsoft.com/office/drawing/2014/main" xmlns="" val="3479981749"/>
                    </a:ext>
                  </a:extLst>
                </a:gridCol>
                <a:gridCol w="4714875">
                  <a:extLst>
                    <a:ext uri="{9D8B030D-6E8A-4147-A177-3AD203B41FA5}">
                      <a16:colId xmlns:a16="http://schemas.microsoft.com/office/drawing/2014/main" xmlns="" val="3901655782"/>
                    </a:ext>
                  </a:extLst>
                </a:gridCol>
              </a:tblGrid>
              <a:tr h="2716213"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사</a:t>
                      </a: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  </a:t>
                      </a: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진</a:t>
                      </a: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정면</a:t>
                      </a: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측면 등 </a:t>
                      </a: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2~3</a:t>
                      </a: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장</a:t>
                      </a:r>
                      <a:r>
                        <a:rPr kumimoji="0" lang="en-US" altLang="ko-K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) </a:t>
                      </a:r>
                      <a:endParaRPr kumimoji="0" lang="ko-KR" altLang="en-US" sz="15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46" marB="4574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공법상세도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그림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도표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설명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kumimoji="0" lang="ko-KR" alt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46" marB="4574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37485252"/>
                  </a:ext>
                </a:extLst>
              </a:tr>
            </a:tbl>
          </a:graphicData>
        </a:graphic>
      </p:graphicFrame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xmlns="" id="{3BF29AEA-90E2-4891-A770-17C3234EF8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548262"/>
              </p:ext>
            </p:extLst>
          </p:nvPr>
        </p:nvGraphicFramePr>
        <p:xfrm>
          <a:off x="560388" y="1208088"/>
          <a:ext cx="9429750" cy="1317625"/>
        </p:xfrm>
        <a:graphic>
          <a:graphicData uri="http://schemas.openxmlformats.org/drawingml/2006/table">
            <a:tbl>
              <a:tblPr/>
              <a:tblGrid>
                <a:gridCol w="1285875">
                  <a:extLst>
                    <a:ext uri="{9D8B030D-6E8A-4147-A177-3AD203B41FA5}">
                      <a16:colId xmlns:a16="http://schemas.microsoft.com/office/drawing/2014/main" xmlns="" val="740275712"/>
                    </a:ext>
                  </a:extLst>
                </a:gridCol>
                <a:gridCol w="8143875">
                  <a:extLst>
                    <a:ext uri="{9D8B030D-6E8A-4147-A177-3AD203B41FA5}">
                      <a16:colId xmlns:a16="http://schemas.microsoft.com/office/drawing/2014/main" xmlns="" val="1812285930"/>
                    </a:ext>
                  </a:extLst>
                </a:gridCol>
              </a:tblGrid>
              <a:tr h="320675"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공법명</a:t>
                      </a:r>
                    </a:p>
                  </a:txBody>
                  <a:tcPr marL="91439" marR="91439" marT="45727" marB="4572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000 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공법 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특허 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/ 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신기술 </a:t>
                      </a:r>
                      <a:r>
                        <a:rPr kumimoji="0" lang="ko-KR" alt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번호포함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kumimoji="0" lang="ko-KR" alt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27" marB="4572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32068690"/>
                  </a:ext>
                </a:extLst>
              </a:tr>
              <a:tr h="996950"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공법개요</a:t>
                      </a:r>
                    </a:p>
                  </a:txBody>
                  <a:tcPr marL="91439" marR="91439" marT="45727" marB="4572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공법 개요</a:t>
                      </a:r>
                    </a:p>
                  </a:txBody>
                  <a:tcPr marL="91439" marR="91439" marT="45727" marB="4572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93283973"/>
                  </a:ext>
                </a:extLst>
              </a:tr>
            </a:tbl>
          </a:graphicData>
        </a:graphic>
      </p:graphicFrame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xmlns="" id="{F695FACE-1423-4919-97AA-C6F660CA0671}"/>
              </a:ext>
            </a:extLst>
          </p:cNvPr>
          <p:cNvGraphicFramePr>
            <a:graphicFrameLocks noGrp="1"/>
          </p:cNvGraphicFramePr>
          <p:nvPr/>
        </p:nvGraphicFramePr>
        <p:xfrm>
          <a:off x="560388" y="5335588"/>
          <a:ext cx="9429750" cy="1446213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xmlns="" val="462121464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xmlns="" val="240249714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xmlns="" val="3177742869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xmlns="" val="1883371641"/>
                    </a:ext>
                  </a:extLst>
                </a:gridCol>
              </a:tblGrid>
              <a:tr h="320675">
                <a:tc rowSpan="2"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장단점</a:t>
                      </a: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구조적 안전성</a:t>
                      </a: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시공성</a:t>
                      </a: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기  타</a:t>
                      </a: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35308806"/>
                  </a:ext>
                </a:extLst>
              </a:tr>
              <a:tr h="1125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48" marB="45748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48" marB="45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0340044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xmlns="" id="{B2A89251-D90E-42C7-BAEA-08B80D6D2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58429"/>
              </p:ext>
            </p:extLst>
          </p:nvPr>
        </p:nvGraphicFramePr>
        <p:xfrm>
          <a:off x="560388" y="6919414"/>
          <a:ext cx="9429750" cy="320196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xmlns="" val="2267707829"/>
                    </a:ext>
                  </a:extLst>
                </a:gridCol>
                <a:gridCol w="8572500">
                  <a:extLst>
                    <a:ext uri="{9D8B030D-6E8A-4147-A177-3AD203B41FA5}">
                      <a16:colId xmlns:a16="http://schemas.microsoft.com/office/drawing/2014/main" xmlns="" val="2076927689"/>
                    </a:ext>
                  </a:extLst>
                </a:gridCol>
              </a:tblGrid>
              <a:tr h="291010"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실적</a:t>
                      </a:r>
                    </a:p>
                  </a:txBody>
                  <a:tcPr marL="91439" marR="91439" marT="45798" marB="457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3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1pPr>
                      <a:lvl2pPr marL="5207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2pPr>
                      <a:lvl3pPr marL="1041400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3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3pPr>
                      <a:lvl4pPr marL="15636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4pPr>
                      <a:lvl5pPr marL="2084388" defTabSz="10414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5pPr>
                      <a:lvl6pPr marL="25415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6pPr>
                      <a:lvl7pPr marL="29987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7pPr>
                      <a:lvl8pPr marL="34559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8pPr>
                      <a:lvl9pPr marL="3913188" indent="1588" defTabSz="1041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1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1041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00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공사 외 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00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건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최대경간</a:t>
                      </a:r>
                      <a:r>
                        <a:rPr kumimoji="0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: 00m  (5</a:t>
                      </a:r>
                      <a:r>
                        <a:rPr kumimoji="0" lang="ko-KR" alt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년이내</a:t>
                      </a:r>
                      <a:r>
                        <a:rPr kumimoji="0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kumimoji="0" lang="ko-KR" alt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굴림" panose="020B0600000101010101" pitchFamily="50" charset="-127"/>
                      </a:endParaRPr>
                    </a:p>
                  </a:txBody>
                  <a:tcPr marL="91439" marR="91439" marT="45798" marB="457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016741"/>
                  </a:ext>
                </a:extLst>
              </a:tr>
            </a:tbl>
          </a:graphicData>
        </a:graphic>
      </p:graphicFrame>
      <p:sp>
        <p:nvSpPr>
          <p:cNvPr id="9269" name="TextBox 24">
            <a:extLst>
              <a:ext uri="{FF2B5EF4-FFF2-40B4-BE49-F238E27FC236}">
                <a16:creationId xmlns:a16="http://schemas.microsoft.com/office/drawing/2014/main" xmlns="" id="{2BDC27C9-5C64-48C9-9B73-E31E9D327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7831" y="88900"/>
            <a:ext cx="62865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marL="742950" indent="-285750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marL="1143000" indent="-228600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marL="1600200" indent="-228600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marL="2057400" indent="-228600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r>
              <a:rPr lang="ko-KR" altLang="en-US" sz="2800" dirty="0">
                <a:solidFill>
                  <a:srgbClr val="FF0000"/>
                </a:solidFill>
                <a:ea typeface="굴림" panose="020B0600000101010101" pitchFamily="50" charset="-127"/>
              </a:rPr>
              <a:t>업체 식별되지 않는 범위내에서 글씨체</a:t>
            </a:r>
            <a:r>
              <a:rPr lang="en-US" altLang="ko-KR" sz="2800" dirty="0">
                <a:solidFill>
                  <a:srgbClr val="FF0000"/>
                </a:solidFill>
                <a:ea typeface="굴림" panose="020B0600000101010101" pitchFamily="50" charset="-127"/>
              </a:rPr>
              <a:t>, </a:t>
            </a:r>
            <a:r>
              <a:rPr lang="ko-KR" altLang="en-US" sz="2800" dirty="0">
                <a:solidFill>
                  <a:srgbClr val="FF0000"/>
                </a:solidFill>
                <a:ea typeface="굴림" panose="020B0600000101010101" pitchFamily="50" charset="-127"/>
              </a:rPr>
              <a:t>크기</a:t>
            </a:r>
            <a:r>
              <a:rPr lang="en-US" altLang="ko-KR" sz="2800" dirty="0">
                <a:solidFill>
                  <a:srgbClr val="FF0000"/>
                </a:solidFill>
                <a:ea typeface="굴림" panose="020B0600000101010101" pitchFamily="50" charset="-127"/>
              </a:rPr>
              <a:t>,  </a:t>
            </a:r>
            <a:r>
              <a:rPr lang="ko-KR" altLang="en-US" sz="2800" dirty="0">
                <a:solidFill>
                  <a:srgbClr val="FF0000"/>
                </a:solidFill>
                <a:ea typeface="굴림" panose="020B0600000101010101" pitchFamily="50" charset="-127"/>
              </a:rPr>
              <a:t>디자인 등 자유롭게 표기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2" descr="아이콘-4">
            <a:extLst>
              <a:ext uri="{FF2B5EF4-FFF2-40B4-BE49-F238E27FC236}">
                <a16:creationId xmlns:a16="http://schemas.microsoft.com/office/drawing/2014/main" xmlns="" id="{7043C05A-F411-4C88-AD30-3BEB4A755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631825"/>
            <a:ext cx="27781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3">
            <a:extLst>
              <a:ext uri="{FF2B5EF4-FFF2-40B4-BE49-F238E27FC236}">
                <a16:creationId xmlns:a16="http://schemas.microsoft.com/office/drawing/2014/main" xmlns="" id="{0F5CF433-475C-4A7B-BF43-354C079AC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684213"/>
            <a:ext cx="29368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45704" rIns="0" bIns="45704" anchor="ctr"/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1. </a:t>
            </a:r>
            <a:r>
              <a:rPr lang="ko-KR" altLang="en-US" sz="21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시공성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 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(2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페이지 이내 작성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</a:t>
            </a:r>
            <a:endParaRPr lang="ko-KR" altLang="en-US" sz="21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11" name="Text Box 41">
            <a:extLst>
              <a:ext uri="{FF2B5EF4-FFF2-40B4-BE49-F238E27FC236}">
                <a16:creationId xmlns:a16="http://schemas.microsoft.com/office/drawing/2014/main" xmlns="" id="{87F0DC84-B372-4536-9210-5AE214B57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33350"/>
            <a:ext cx="45116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>
            <a:lvl1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2844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7416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1988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6560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2. </a:t>
            </a:r>
            <a:r>
              <a:rPr lang="ko-KR" altLang="en-US" sz="24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공법 특징</a:t>
            </a:r>
          </a:p>
        </p:txBody>
      </p:sp>
      <p:grpSp>
        <p:nvGrpSpPr>
          <p:cNvPr id="10245" name="Group 2">
            <a:extLst>
              <a:ext uri="{FF2B5EF4-FFF2-40B4-BE49-F238E27FC236}">
                <a16:creationId xmlns:a16="http://schemas.microsoft.com/office/drawing/2014/main" xmlns="" id="{40E1BA47-CB87-437C-BFF1-BB3E15B9F512}"/>
              </a:ext>
            </a:extLst>
          </p:cNvPr>
          <p:cNvGrpSpPr>
            <a:grpSpLocks/>
          </p:cNvGrpSpPr>
          <p:nvPr/>
        </p:nvGrpSpPr>
        <p:grpSpPr bwMode="auto">
          <a:xfrm>
            <a:off x="10098088" y="7265988"/>
            <a:ext cx="396875" cy="252412"/>
            <a:chOff x="6361" y="4581"/>
            <a:chExt cx="250" cy="159"/>
          </a:xfrm>
        </p:grpSpPr>
        <p:sp>
          <p:nvSpPr>
            <p:cNvPr id="10248" name="Oval 3">
              <a:extLst>
                <a:ext uri="{FF2B5EF4-FFF2-40B4-BE49-F238E27FC236}">
                  <a16:creationId xmlns:a16="http://schemas.microsoft.com/office/drawing/2014/main" xmlns="" id="{4A11DC32-52FC-4FE0-9E4E-60C21BF56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1" y="4581"/>
              <a:ext cx="250" cy="159"/>
            </a:xfrm>
            <a:prstGeom prst="ellipse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endParaRPr lang="ko-KR" altLang="en-US">
                <a:ea typeface="굴림" panose="020B0600000101010101" pitchFamily="50" charset="-127"/>
              </a:endParaRPr>
            </a:p>
          </p:txBody>
        </p:sp>
        <p:sp>
          <p:nvSpPr>
            <p:cNvPr id="10249" name="AutoShape 4">
              <a:extLst>
                <a:ext uri="{FF2B5EF4-FFF2-40B4-BE49-F238E27FC236}">
                  <a16:creationId xmlns:a16="http://schemas.microsoft.com/office/drawing/2014/main" xmlns="" id="{B7075086-DF8D-4EAE-B5AA-00BAD44318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2" y="4581"/>
              <a:ext cx="249" cy="159"/>
            </a:xfrm>
            <a:prstGeom prst="flowChartAlternateProcess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344" tIns="45672" rIns="91344" bIns="45672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lnSpc>
                  <a:spcPct val="85000"/>
                </a:lnSpc>
              </a:pPr>
              <a:r>
                <a:rPr lang="en-US" altLang="ko-KR" sz="1400" b="0">
                  <a:solidFill>
                    <a:srgbClr val="407178"/>
                  </a:solidFill>
                  <a:ea typeface="굴림" panose="020B0600000101010101" pitchFamily="50" charset="-127"/>
                </a:rPr>
                <a:t>2</a:t>
              </a:r>
            </a:p>
          </p:txBody>
        </p:sp>
      </p:grpSp>
      <p:sp>
        <p:nvSpPr>
          <p:cNvPr id="22567" name="Rectangle 39">
            <a:extLst>
              <a:ext uri="{FF2B5EF4-FFF2-40B4-BE49-F238E27FC236}">
                <a16:creationId xmlns:a16="http://schemas.microsoft.com/office/drawing/2014/main" xmlns="" id="{6F050867-34A1-47DE-B482-3D0E3B14E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  <p:sp>
        <p:nvSpPr>
          <p:cNvPr id="22569" name="Rectangle 41">
            <a:extLst>
              <a:ext uri="{FF2B5EF4-FFF2-40B4-BE49-F238E27FC236}">
                <a16:creationId xmlns:a16="http://schemas.microsoft.com/office/drawing/2014/main" xmlns="" id="{A47DED2D-17E4-46F5-A6D7-E4D471B37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2" descr="아이콘-4">
            <a:extLst>
              <a:ext uri="{FF2B5EF4-FFF2-40B4-BE49-F238E27FC236}">
                <a16:creationId xmlns:a16="http://schemas.microsoft.com/office/drawing/2014/main" xmlns="" id="{D147AE15-C233-46EE-8AD0-0FB28D345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631825"/>
            <a:ext cx="27781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3">
            <a:extLst>
              <a:ext uri="{FF2B5EF4-FFF2-40B4-BE49-F238E27FC236}">
                <a16:creationId xmlns:a16="http://schemas.microsoft.com/office/drawing/2014/main" xmlns="" id="{3D49DF7F-B8F3-4617-9F54-C81C58A74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684213"/>
            <a:ext cx="29368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45704" rIns="0" bIns="45704" anchor="ctr"/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2. 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안전성 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(2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페이지 이내 작성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</a:t>
            </a:r>
            <a:endParaRPr lang="ko-KR" altLang="en-US" sz="21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11" name="Text Box 41">
            <a:extLst>
              <a:ext uri="{FF2B5EF4-FFF2-40B4-BE49-F238E27FC236}">
                <a16:creationId xmlns:a16="http://schemas.microsoft.com/office/drawing/2014/main" xmlns="" id="{50B9524C-6D86-4EF2-8DD6-8EEEF1D5C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33350"/>
            <a:ext cx="45116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>
            <a:lvl1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2844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7416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1988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6560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2. </a:t>
            </a:r>
            <a:r>
              <a:rPr lang="ko-KR" altLang="en-US" sz="24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공법 특징</a:t>
            </a:r>
          </a:p>
        </p:txBody>
      </p:sp>
      <p:grpSp>
        <p:nvGrpSpPr>
          <p:cNvPr id="11269" name="Group 2">
            <a:extLst>
              <a:ext uri="{FF2B5EF4-FFF2-40B4-BE49-F238E27FC236}">
                <a16:creationId xmlns:a16="http://schemas.microsoft.com/office/drawing/2014/main" xmlns="" id="{286C65B6-E907-42DA-90DE-DA1A9F35F003}"/>
              </a:ext>
            </a:extLst>
          </p:cNvPr>
          <p:cNvGrpSpPr>
            <a:grpSpLocks/>
          </p:cNvGrpSpPr>
          <p:nvPr/>
        </p:nvGrpSpPr>
        <p:grpSpPr bwMode="auto">
          <a:xfrm>
            <a:off x="10098088" y="7265988"/>
            <a:ext cx="396875" cy="252412"/>
            <a:chOff x="6361" y="4581"/>
            <a:chExt cx="250" cy="159"/>
          </a:xfrm>
        </p:grpSpPr>
        <p:sp>
          <p:nvSpPr>
            <p:cNvPr id="11272" name="Oval 3">
              <a:extLst>
                <a:ext uri="{FF2B5EF4-FFF2-40B4-BE49-F238E27FC236}">
                  <a16:creationId xmlns:a16="http://schemas.microsoft.com/office/drawing/2014/main" xmlns="" id="{2EE6F3EB-708E-495B-BA63-AF33124C2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1" y="4581"/>
              <a:ext cx="250" cy="159"/>
            </a:xfrm>
            <a:prstGeom prst="ellipse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endParaRPr lang="ko-KR" altLang="en-US">
                <a:ea typeface="굴림" panose="020B0600000101010101" pitchFamily="50" charset="-127"/>
              </a:endParaRPr>
            </a:p>
          </p:txBody>
        </p:sp>
        <p:sp>
          <p:nvSpPr>
            <p:cNvPr id="11273" name="AutoShape 4">
              <a:extLst>
                <a:ext uri="{FF2B5EF4-FFF2-40B4-BE49-F238E27FC236}">
                  <a16:creationId xmlns:a16="http://schemas.microsoft.com/office/drawing/2014/main" xmlns="" id="{950078ED-64B4-4FD0-A8F6-FBA067183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2" y="4581"/>
              <a:ext cx="249" cy="159"/>
            </a:xfrm>
            <a:prstGeom prst="flowChartAlternateProcess">
              <a:avLst/>
            </a:prstGeom>
            <a:solidFill>
              <a:srgbClr val="CFE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344" tIns="45672" rIns="91344" bIns="45672" anchor="ctr"/>
            <a:lstStyle>
              <a:lvl1pPr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1pPr>
              <a:lvl2pPr marL="742950" indent="-28575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2pPr>
              <a:lvl3pPr marL="11430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3pPr>
              <a:lvl4pPr marL="16002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4pPr>
              <a:lvl5pPr marL="2057400" indent="-228600"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HY헤드라인M" panose="02030600000101010101" pitchFamily="18" charset="-127"/>
                </a:defRPr>
              </a:lvl9pPr>
            </a:lstStyle>
            <a:p>
              <a:pPr algn="ctr" eaLnBrk="1" latinLnBrk="1" hangingPunct="1">
                <a:lnSpc>
                  <a:spcPct val="85000"/>
                </a:lnSpc>
              </a:pPr>
              <a:r>
                <a:rPr lang="en-US" altLang="ko-KR" sz="1400" b="0">
                  <a:solidFill>
                    <a:srgbClr val="407178"/>
                  </a:solidFill>
                  <a:ea typeface="굴림" panose="020B0600000101010101" pitchFamily="50" charset="-127"/>
                </a:rPr>
                <a:t>3</a:t>
              </a:r>
            </a:p>
          </p:txBody>
        </p:sp>
      </p:grpSp>
      <p:sp>
        <p:nvSpPr>
          <p:cNvPr id="22567" name="Rectangle 39">
            <a:extLst>
              <a:ext uri="{FF2B5EF4-FFF2-40B4-BE49-F238E27FC236}">
                <a16:creationId xmlns:a16="http://schemas.microsoft.com/office/drawing/2014/main" xmlns="" id="{BDC69CFE-4E69-4BCA-88BF-3B1556F29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  <p:sp>
        <p:nvSpPr>
          <p:cNvPr id="22569" name="Rectangle 41">
            <a:extLst>
              <a:ext uri="{FF2B5EF4-FFF2-40B4-BE49-F238E27FC236}">
                <a16:creationId xmlns:a16="http://schemas.microsoft.com/office/drawing/2014/main" xmlns="" id="{3DFC2EF2-692D-4FE0-BD8F-AD4C70FA3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ko-KR" altLang="en-US">
              <a:ea typeface="굴림" panose="020B0600000101010101" pitchFamily="50" charset="-127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1">
            <a:extLst>
              <a:ext uri="{FF2B5EF4-FFF2-40B4-BE49-F238E27FC236}">
                <a16:creationId xmlns:a16="http://schemas.microsoft.com/office/drawing/2014/main" xmlns="" id="{3AD89B51-C5C9-42D5-B494-4761B062A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33350"/>
            <a:ext cx="45116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>
            <a:lvl1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2844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7416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1988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6560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b="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2. </a:t>
            </a:r>
            <a:r>
              <a:rPr lang="ko-KR" altLang="en-US" sz="2400" b="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공법 특징</a:t>
            </a:r>
          </a:p>
        </p:txBody>
      </p:sp>
      <p:pic>
        <p:nvPicPr>
          <p:cNvPr id="3" name="Picture 52" descr="아이콘-4">
            <a:extLst>
              <a:ext uri="{FF2B5EF4-FFF2-40B4-BE49-F238E27FC236}">
                <a16:creationId xmlns:a16="http://schemas.microsoft.com/office/drawing/2014/main" xmlns="" id="{F56CEB1B-47DE-4F57-A472-F6B5A1E33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631825"/>
            <a:ext cx="27781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53">
            <a:extLst>
              <a:ext uri="{FF2B5EF4-FFF2-40B4-BE49-F238E27FC236}">
                <a16:creationId xmlns:a16="http://schemas.microsoft.com/office/drawing/2014/main" xmlns="" id="{D9AE7A88-5E2C-46E2-8DDB-28C5A3301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684213"/>
            <a:ext cx="29368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45704" rIns="0" bIns="45704" anchor="ctr"/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3. 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유지관리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 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(2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페이지 이내 작성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</a:t>
            </a:r>
            <a:endParaRPr lang="ko-KR" altLang="en-US" sz="21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1594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1">
            <a:extLst>
              <a:ext uri="{FF2B5EF4-FFF2-40B4-BE49-F238E27FC236}">
                <a16:creationId xmlns:a16="http://schemas.microsoft.com/office/drawing/2014/main" xmlns="" id="{3AD89B51-C5C9-42D5-B494-4761B062A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33350"/>
            <a:ext cx="45116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>
            <a:lvl1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1pPr>
            <a:lvl2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2pPr>
            <a:lvl3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3pPr>
            <a:lvl4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4pPr>
            <a:lvl5pPr defTabSz="1101725"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5pPr>
            <a:lvl6pPr marL="22844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6pPr>
            <a:lvl7pPr marL="27416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7pPr>
            <a:lvl8pPr marL="31988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8pPr>
            <a:lvl9pPr marL="3656013" indent="1588" defTabSz="1101725" eaLnBrk="0" fontAlgn="base" hangingPunct="0">
              <a:spcBef>
                <a:spcPct val="0"/>
              </a:spcBef>
              <a:spcAft>
                <a:spcPct val="0"/>
              </a:spcAft>
              <a:defRPr kumimoji="1" sz="1500" b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HY헤드라인M" panose="02030600000101010101" pitchFamily="18" charset="-127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b="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2. </a:t>
            </a:r>
            <a:r>
              <a:rPr lang="ko-KR" altLang="en-US" sz="2400" b="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panose="020B0600000101010101" pitchFamily="50" charset="-127"/>
              </a:rPr>
              <a:t>공법 특징</a:t>
            </a:r>
          </a:p>
        </p:txBody>
      </p:sp>
      <p:pic>
        <p:nvPicPr>
          <p:cNvPr id="3" name="Picture 52" descr="아이콘-4">
            <a:extLst>
              <a:ext uri="{FF2B5EF4-FFF2-40B4-BE49-F238E27FC236}">
                <a16:creationId xmlns:a16="http://schemas.microsoft.com/office/drawing/2014/main" xmlns="" id="{F56CEB1B-47DE-4F57-A472-F6B5A1E33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631825"/>
            <a:ext cx="27781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53">
            <a:extLst>
              <a:ext uri="{FF2B5EF4-FFF2-40B4-BE49-F238E27FC236}">
                <a16:creationId xmlns:a16="http://schemas.microsoft.com/office/drawing/2014/main" xmlns="" id="{D9AE7A88-5E2C-46E2-8DDB-28C5A3301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684213"/>
            <a:ext cx="29368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45704" rIns="0" bIns="45704" anchor="ctr"/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  <a:cs typeface="+mn-cs"/>
              </a:rPr>
              <a:t>4. </a:t>
            </a:r>
            <a:r>
              <a:rPr lang="ko-KR" altLang="en-US" sz="21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경관성</a:t>
            </a:r>
            <a:r>
              <a:rPr lang="ko-KR" altLang="en-US" sz="2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 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(2</a:t>
            </a:r>
            <a:r>
              <a:rPr lang="ko-KR" altLang="en-US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페이지 이내 작성</a:t>
            </a:r>
            <a:r>
              <a:rPr lang="en-US" altLang="ko-KR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</a:t>
            </a:r>
            <a:endParaRPr lang="ko-KR" altLang="en-US" sz="21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3198014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6350">
          <a:solidFill>
            <a:schemeClr val="tx1"/>
          </a:solidFill>
          <a:headEnd type="oval" w="sm" len="sm"/>
          <a:tailEnd type="oval" w="sm" len="sm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164</Words>
  <Application>Microsoft Office PowerPoint</Application>
  <PresentationFormat>사용자 지정</PresentationFormat>
  <Paragraphs>39</Paragraphs>
  <Slides>7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1_Office 테마</vt:lpstr>
      <vt:lpstr>『도로개설사업』 신기술·특허공법 기술제안서  (공법명)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23</cp:revision>
  <dcterms:created xsi:type="dcterms:W3CDTF">2021-11-29T07:31:04Z</dcterms:created>
  <dcterms:modified xsi:type="dcterms:W3CDTF">2024-02-21T04:53:50Z</dcterms:modified>
</cp:coreProperties>
</file>